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A5D"/>
    <a:srgbClr val="007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15"/>
    <p:restoredTop sz="96327"/>
  </p:normalViewPr>
  <p:slideViewPr>
    <p:cSldViewPr snapToGrid="0" snapToObjects="1">
      <p:cViewPr varScale="1">
        <p:scale>
          <a:sx n="108" d="100"/>
          <a:sy n="108" d="100"/>
        </p:scale>
        <p:origin x="132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B3494C34-0F3D-854E-AFF5-078C6756F1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7C698C-2970-3943-A340-E6C0C48B0DE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B267380-239A-CC4E-88C8-8F8B114C34D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82A509B-433B-8041-8A0B-7C00B94356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B7CAE5D-7F30-7641-AB6B-1848BE4465C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CC15587-0B28-2046-83FF-9F5F7E2581E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1941C77-D983-3970-6B2A-83C828183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439" y="3234405"/>
            <a:ext cx="4762500" cy="3164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Fantasy Baseball Projections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025FF-B551-7A4B-9349-720975BC8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0704" y="1493687"/>
            <a:ext cx="8389575" cy="1752600"/>
          </a:xfrm>
        </p:spPr>
        <p:txBody>
          <a:bodyPr/>
          <a:lstStyle/>
          <a:p>
            <a:r>
              <a:rPr lang="en-US" dirty="0" err="1"/>
              <a:t>Suhas</a:t>
            </a:r>
            <a:r>
              <a:rPr lang="en-US" dirty="0"/>
              <a:t> </a:t>
            </a:r>
            <a:r>
              <a:rPr lang="en-US" dirty="0" err="1"/>
              <a:t>Buravalla</a:t>
            </a:r>
            <a:r>
              <a:rPr lang="en-US" dirty="0"/>
              <a:t> and Carter Rogers</a:t>
            </a:r>
          </a:p>
          <a:p>
            <a:r>
              <a:rPr lang="en-US" dirty="0"/>
              <a:t>DATS6501 - Data Science Capstone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DE2B1D-9BCC-83CB-13F9-B14020858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34405"/>
            <a:ext cx="4741043" cy="31646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AB299D-8179-36A9-DE2F-4BFF19F06620}"/>
              </a:ext>
            </a:extLst>
          </p:cNvPr>
          <p:cNvSpPr txBox="1"/>
          <p:nvPr/>
        </p:nvSpPr>
        <p:spPr>
          <a:xfrm>
            <a:off x="0" y="6387168"/>
            <a:ext cx="4741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.311 AVG, 62 HR, 131 RBI, 133 R, 16 SB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99ABEC-CBDB-BD26-D496-6437950FC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7062" y="3234405"/>
            <a:ext cx="4674938" cy="31646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16AEB3-3C17-A677-7185-B166E91228F3}"/>
              </a:ext>
            </a:extLst>
          </p:cNvPr>
          <p:cNvSpPr txBox="1"/>
          <p:nvPr/>
        </p:nvSpPr>
        <p:spPr>
          <a:xfrm>
            <a:off x="7838901" y="6387168"/>
            <a:ext cx="4031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21 W, 1.77 ERA, 239 SO, 0.86 WHIP</a:t>
            </a:r>
          </a:p>
        </p:txBody>
      </p:sp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Modeling – Approach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05BB21F7-0187-A013-B1A9-F274C1A1BBDA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2B241C34-209C-3E66-2B88-5C866020B8B1}"/>
              </a:ext>
            </a:extLst>
          </p:cNvPr>
          <p:cNvSpPr txBox="1">
            <a:spLocks/>
          </p:cNvSpPr>
          <p:nvPr/>
        </p:nvSpPr>
        <p:spPr>
          <a:xfrm>
            <a:off x="275205" y="1101327"/>
            <a:ext cx="7547502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Hardest targets to predict: SB (Hitters) and Saves (Pitchers) – why?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Wide data set – pros and cons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Prefer models with:</a:t>
            </a:r>
          </a:p>
          <a:p>
            <a:pPr marL="1143000" lvl="1" indent="-457200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Support for multi-target regression output</a:t>
            </a:r>
          </a:p>
          <a:p>
            <a:pPr marL="1143000" lvl="1" indent="-457200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Inherent feature selection</a:t>
            </a:r>
          </a:p>
          <a:p>
            <a:pPr marL="1143000" lvl="1" indent="-457200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Better performance on data sets with fewer observations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2 models with 5 outputs each vs. 10 separate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EC5F58-2B3F-FA8D-AB11-1FBD85097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9630" y="0"/>
            <a:ext cx="4182370" cy="23525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94D587-BA5B-C219-235E-A472E74FB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0443" y="2449255"/>
            <a:ext cx="1991557" cy="305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61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Modeling – Methodology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E3FD5F83-0FF4-621F-845B-238F99CA2713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4084DACB-E86A-F10D-A083-A97892C2E0AB}"/>
              </a:ext>
            </a:extLst>
          </p:cNvPr>
          <p:cNvSpPr txBox="1">
            <a:spLocks/>
          </p:cNvSpPr>
          <p:nvPr/>
        </p:nvSpPr>
        <p:spPr>
          <a:xfrm>
            <a:off x="275205" y="1101327"/>
            <a:ext cx="7617044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Naïve Model – Use prior year’s fantasy stats to predict targets</a:t>
            </a:r>
          </a:p>
          <a:p>
            <a:pPr marL="914400" lvl="2" indent="-457200">
              <a:spcBef>
                <a:spcPts val="1000"/>
              </a:spcBef>
            </a:pPr>
            <a:r>
              <a:rPr lang="en-US" sz="2400" dirty="0">
                <a:solidFill>
                  <a:srgbClr val="595959"/>
                </a:solidFill>
              </a:rPr>
              <a:t>Limitations of naïve model – why can’t we use this approach?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our modeling approach cannot account for?</a:t>
            </a:r>
          </a:p>
          <a:p>
            <a:pPr marL="914400" lvl="2" indent="-457200">
              <a:spcBef>
                <a:spcPts val="1000"/>
              </a:spcBef>
            </a:pPr>
            <a:r>
              <a:rPr lang="en-US" sz="2400" dirty="0">
                <a:solidFill>
                  <a:srgbClr val="595959"/>
                </a:solidFill>
              </a:rPr>
              <a:t>Injuries – how to quantify and predict?</a:t>
            </a:r>
          </a:p>
          <a:p>
            <a:pPr marL="914400" lvl="2" indent="-457200">
              <a:spcBef>
                <a:spcPts val="1000"/>
              </a:spcBef>
            </a:pPr>
            <a:r>
              <a:rPr lang="en-US" sz="2400" dirty="0">
                <a:solidFill>
                  <a:srgbClr val="595959"/>
                </a:solidFill>
              </a:rPr>
              <a:t>Trades, acquisitions, and free agent signings</a:t>
            </a:r>
          </a:p>
          <a:p>
            <a:pPr marL="914400" lvl="2" indent="-457200">
              <a:spcBef>
                <a:spcPts val="1000"/>
              </a:spcBef>
            </a:pPr>
            <a:r>
              <a:rPr lang="en-US" sz="2400" dirty="0">
                <a:solidFill>
                  <a:srgbClr val="595959"/>
                </a:solidFill>
              </a:rPr>
              <a:t>Other factors – changes in pitch mix, swing alterations, offseason training, etc.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23F210B-E0A0-0A7F-4FBC-41F48A889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038533"/>
              </p:ext>
            </p:extLst>
          </p:nvPr>
        </p:nvGraphicFramePr>
        <p:xfrm>
          <a:off x="8913181" y="381474"/>
          <a:ext cx="316721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797">
                  <a:extLst>
                    <a:ext uri="{9D8B030D-6E8A-4147-A177-3AD203B41FA5}">
                      <a16:colId xmlns:a16="http://schemas.microsoft.com/office/drawing/2014/main" val="3015910305"/>
                    </a:ext>
                  </a:extLst>
                </a:gridCol>
                <a:gridCol w="2136422">
                  <a:extLst>
                    <a:ext uri="{9D8B030D-6E8A-4147-A177-3AD203B41FA5}">
                      <a16:colId xmlns:a16="http://schemas.microsoft.com/office/drawing/2014/main" val="8140191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Target*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Naïve Model 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11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83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298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RBI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999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3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63515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B47895-BF96-7B0B-A1EC-99DA75AD40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272266"/>
              </p:ext>
            </p:extLst>
          </p:nvPr>
        </p:nvGraphicFramePr>
        <p:xfrm>
          <a:off x="8913181" y="2819313"/>
          <a:ext cx="316721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797">
                  <a:extLst>
                    <a:ext uri="{9D8B030D-6E8A-4147-A177-3AD203B41FA5}">
                      <a16:colId xmlns:a16="http://schemas.microsoft.com/office/drawing/2014/main" val="3015910305"/>
                    </a:ext>
                  </a:extLst>
                </a:gridCol>
                <a:gridCol w="2136422">
                  <a:extLst>
                    <a:ext uri="{9D8B030D-6E8A-4147-A177-3AD203B41FA5}">
                      <a16:colId xmlns:a16="http://schemas.microsoft.com/office/drawing/2014/main" val="8140191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Target*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Naïve Model 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11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83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298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999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3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635152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8F59FB70-FF9D-9673-428A-D4B92386541A}"/>
              </a:ext>
            </a:extLst>
          </p:cNvPr>
          <p:cNvSpPr/>
          <p:nvPr/>
        </p:nvSpPr>
        <p:spPr>
          <a:xfrm>
            <a:off x="8843640" y="2219417"/>
            <a:ext cx="2049261" cy="3870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86BF2A2-EA86-DD95-38FA-A0E8A158083B}"/>
              </a:ext>
            </a:extLst>
          </p:cNvPr>
          <p:cNvSpPr/>
          <p:nvPr/>
        </p:nvSpPr>
        <p:spPr>
          <a:xfrm>
            <a:off x="8843639" y="3899939"/>
            <a:ext cx="2048059" cy="3870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59C7ED-3F5B-B5F4-9289-740A0A8F250C}"/>
              </a:ext>
            </a:extLst>
          </p:cNvPr>
          <p:cNvSpPr/>
          <p:nvPr/>
        </p:nvSpPr>
        <p:spPr>
          <a:xfrm>
            <a:off x="8843640" y="4661378"/>
            <a:ext cx="2049262" cy="3870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DB1FAE-A5B5-E30D-2BC5-529D02BD3858}"/>
              </a:ext>
            </a:extLst>
          </p:cNvPr>
          <p:cNvSpPr txBox="1"/>
          <p:nvPr/>
        </p:nvSpPr>
        <p:spPr>
          <a:xfrm>
            <a:off x="8913181" y="5057369"/>
            <a:ext cx="3167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  <a:latin typeface="Arial"/>
                <a:cs typeface="Arial"/>
              </a:rPr>
              <a:t>*normalized</a:t>
            </a:r>
          </a:p>
        </p:txBody>
      </p:sp>
    </p:spTree>
    <p:extLst>
      <p:ext uri="{BB962C8B-B14F-4D97-AF65-F5344CB8AC3E}">
        <p14:creationId xmlns:p14="http://schemas.microsoft.com/office/powerpoint/2010/main" val="3428941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Modeling – Methodology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93BB1B79-1EB9-F761-8C4F-EFBE0E8738DF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383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Modeling – Methodology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93BB1B79-1EB9-F761-8C4F-EFBE0E8738DF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968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Results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714A3A6F-006E-9975-3129-D3070A90C64E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262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Conclusion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600CCB19-0105-52DA-5824-71A90502163D}"/>
              </a:ext>
            </a:extLst>
          </p:cNvPr>
          <p:cNvSpPr txBox="1">
            <a:spLocks/>
          </p:cNvSpPr>
          <p:nvPr/>
        </p:nvSpPr>
        <p:spPr>
          <a:xfrm>
            <a:off x="427606" y="1253727"/>
            <a:ext cx="7395101" cy="43635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37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11789547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Sarris, Eno. “Sarris: 10 Bold Predictions for the 2023 MLB Season.” </a:t>
            </a:r>
            <a:r>
              <a:rPr lang="en-US" sz="2000" i="1" dirty="0">
                <a:effectLst/>
              </a:rPr>
              <a:t>The Athletic</a:t>
            </a:r>
            <a:r>
              <a:rPr lang="en-US" sz="2000" dirty="0">
                <a:effectLst/>
              </a:rPr>
              <a:t>, 24 Mar. 2023, https://theathletic.com/4312841/2023/03/24/sarris-ten-bold-predictions-mlb-2023/.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Fast, Alex. “CSW Rate: Intro to a New Fantasy Baseball Metric.” Pitcher List, 5 Dec. 2022, https://www.pitcherlist.com/csw-rate-an-intro-to-an-important-new-metric/.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Clemens, Ben. “You Can't Fake Exit Velocity.” FanGraphs Baseball, 6 Feb. 2023, https://blogs.fangraphs.com/you-cant-fake-exit-velocity/.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Works Cited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</p:spTree>
    <p:extLst>
      <p:ext uri="{BB962C8B-B14F-4D97-AF65-F5344CB8AC3E}">
        <p14:creationId xmlns:p14="http://schemas.microsoft.com/office/powerpoint/2010/main" val="3874269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7" y="656210"/>
            <a:ext cx="7093259" cy="4539664"/>
          </a:xfrm>
        </p:spPr>
        <p:txBody>
          <a:bodyPr/>
          <a:lstStyle/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Problem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Prior Research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Our Data Set: Gathering, Preprocessing, Features &amp; Targets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Modeling: Approach &amp; Methodology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</p:spTree>
    <p:extLst>
      <p:ext uri="{BB962C8B-B14F-4D97-AF65-F5344CB8AC3E}">
        <p14:creationId xmlns:p14="http://schemas.microsoft.com/office/powerpoint/2010/main" val="129491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7" y="1248577"/>
            <a:ext cx="7812350" cy="347450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Major League Baseball vs. Fantasy Baseball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“Moneyball”, advanced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Statcast creating new wave of data in MLB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Using data to gain competitive edge, drive decision-making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measure and predict player performance?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3BA2A1-F55C-6BDA-0F2E-262C012A66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80" t="4071" r="2903" b="6742"/>
          <a:stretch/>
        </p:blipFill>
        <p:spPr>
          <a:xfrm>
            <a:off x="9333822" y="0"/>
            <a:ext cx="2858178" cy="146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3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7" y="1101327"/>
            <a:ext cx="7520866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Fantasy Baseball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Rotisserie 5x5 Standard Format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Real life player results dictate success of fantasy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Using basic stats to measure 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predict player performance?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Projection systems – ZiPS, Steamer, The BAT 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Limitations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1FFC5B-3F40-52B0-7462-4B5DEE88B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457" y="0"/>
            <a:ext cx="3600543" cy="553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47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248577"/>
            <a:ext cx="8114191" cy="19562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Rotisserie 5x5 Scoring: </a:t>
            </a:r>
          </a:p>
          <a:p>
            <a:pPr marL="1143000" lvl="1" indent="-457200"/>
            <a:r>
              <a:rPr lang="en-US" dirty="0">
                <a:solidFill>
                  <a:srgbClr val="595959"/>
                </a:solidFill>
              </a:rPr>
              <a:t>Hitters – Batting Average, Home Runs, Runs Batted In, Runs Scored, Stolen Bases</a:t>
            </a:r>
          </a:p>
          <a:p>
            <a:pPr marL="1143000" lvl="1" indent="-457200"/>
            <a:r>
              <a:rPr lang="en-US" dirty="0">
                <a:solidFill>
                  <a:srgbClr val="595959"/>
                </a:solidFill>
              </a:rPr>
              <a:t>Pitchers – Wins, Earned Run Average, Strikeouts, Saves, Walks + Hits per Inning Pitched</a:t>
            </a:r>
          </a:p>
          <a:p>
            <a:pPr lvl="1" indent="0">
              <a:buNone/>
            </a:pPr>
            <a:endParaRPr lang="en-US" dirty="0">
              <a:solidFill>
                <a:srgbClr val="595959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0A1A93EB-1114-9409-C2A5-7092A07CB77C}"/>
              </a:ext>
            </a:extLst>
          </p:cNvPr>
          <p:cNvSpPr txBox="1">
            <a:spLocks/>
          </p:cNvSpPr>
          <p:nvPr/>
        </p:nvSpPr>
        <p:spPr>
          <a:xfrm>
            <a:off x="275206" y="3906466"/>
            <a:ext cx="11641587" cy="914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95959"/>
                </a:solidFill>
                <a:latin typeface="Arial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rgbClr val="595959"/>
                </a:solidFill>
              </a:rPr>
              <a:t>Problem Statement: Develop a predictive model using real-world baseball data to project future fantasy baseball results</a:t>
            </a:r>
          </a:p>
          <a:p>
            <a:pPr lvl="1" indent="0" algn="ctr">
              <a:buFont typeface="Arial" panose="020B0604020202020204" pitchFamily="34" charset="0"/>
              <a:buNone/>
            </a:pPr>
            <a:endParaRPr lang="en-US" dirty="0">
              <a:solidFill>
                <a:srgbClr val="595959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FB12A-BA2D-B832-5562-0BBFF8180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330" y="0"/>
            <a:ext cx="3797670" cy="20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1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726533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Eno Sarris (The Athletic) – Barrel% more predictive of future power than any other stat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Alex Fast (</a:t>
            </a:r>
            <a:r>
              <a:rPr lang="en-US" dirty="0" err="1"/>
              <a:t>PitcherList</a:t>
            </a:r>
            <a:r>
              <a:rPr lang="en-US" dirty="0"/>
              <a:t>) – CSW% (Called Strikes + Whiffs) stabilizes in smaller samples, highly correlated with strikeouts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Ben Clemens (Fangraphs) – Exit Velocity and Contact Rate stickiest metrics from year-to-year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Prior Research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C66C3-93C1-6E71-0781-94FE5DA68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740" y="656210"/>
            <a:ext cx="4190260" cy="419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402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945515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Fangraphs – historical repository for basic and advanced metrics for hitters &amp; pitchers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2008-2022: pitch tracking era, access to metrics calculated per pitch (Swing%, CSW%)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2015-2022: Statcast metrics (Exit Velocity, Launch Angle, Sprint Speed)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Pull individual yearly statistics from 2008-2022 for hitters and pitchers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dirty="0"/>
              <a:t>Our Data Set – Gathering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7B5B2F-7866-CDE1-1C70-9170065DE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7302" y="0"/>
            <a:ext cx="2914697" cy="29146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52BB07-439E-CC27-7E69-D30F1DA07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035" y="3083373"/>
            <a:ext cx="3987963" cy="224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32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For each player: merge prior year’s data with following year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Impute missing Statcast metrics from 2008-2014 when unavailable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Features of both Hitters and Pitchers Data Sets – basic stats (prior year’s fantasy stats), advanced metrics, batted ball quality, swing decisions, Team, and 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53 Features for Hitters Data Set, 59 for Pitchers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Our Data Set – Preprocessing &amp; Features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7B5B2F-7866-CDE1-1C70-9170065DE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7302" y="0"/>
            <a:ext cx="2914697" cy="29146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CEB17A-57BF-1800-A882-DBEBB2521E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035" y="3083373"/>
            <a:ext cx="3987963" cy="224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15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3A03E3-0BCB-9F4B-94E4-32826A5EB1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5206" y="1101327"/>
            <a:ext cx="7395101" cy="436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1349A66-BE07-C14D-99B8-BB68FA592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" y="168675"/>
            <a:ext cx="10483326" cy="975070"/>
          </a:xfrm>
        </p:spPr>
        <p:txBody>
          <a:bodyPr/>
          <a:lstStyle/>
          <a:p>
            <a:r>
              <a:rPr lang="en-US" sz="3200" dirty="0"/>
              <a:t>Our Data Set – Targets </a:t>
            </a:r>
          </a:p>
        </p:txBody>
      </p:sp>
      <p:pic>
        <p:nvPicPr>
          <p:cNvPr id="4" name="Graphic 3" descr="Baseball bat and ball outline">
            <a:extLst>
              <a:ext uri="{FF2B5EF4-FFF2-40B4-BE49-F238E27FC236}">
                <a16:creationId xmlns:a16="http://schemas.microsoft.com/office/drawing/2014/main" id="{E91B550B-7376-BC0A-702C-1FA2FC611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207" y="5695026"/>
            <a:ext cx="914400" cy="914400"/>
          </a:xfrm>
          <a:prstGeom prst="rect">
            <a:avLst/>
          </a:prstGeom>
          <a:scene3d>
            <a:camera prst="perspectiveFront"/>
            <a:lightRig rig="threePt" dir="t"/>
          </a:scene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70AF21-E006-945C-463A-4B52B77AE145}"/>
              </a:ext>
            </a:extLst>
          </p:cNvPr>
          <p:cNvSpPr txBox="1"/>
          <p:nvPr/>
        </p:nvSpPr>
        <p:spPr>
          <a:xfrm>
            <a:off x="1756437" y="5967560"/>
            <a:ext cx="752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Fantasy Baseball Projections - DATS6501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8E32683-2252-EEE7-7D35-FBF323EFA4A2}"/>
              </a:ext>
            </a:extLst>
          </p:cNvPr>
          <p:cNvGrpSpPr/>
          <p:nvPr/>
        </p:nvGrpSpPr>
        <p:grpSpPr>
          <a:xfrm>
            <a:off x="390613" y="1227597"/>
            <a:ext cx="5436095" cy="3851217"/>
            <a:chOff x="390613" y="1227597"/>
            <a:chExt cx="5436095" cy="385121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F027457-0E81-54B4-2DF4-CFF94AF33F00}"/>
                </a:ext>
              </a:extLst>
            </p:cNvPr>
            <p:cNvGrpSpPr/>
            <p:nvPr/>
          </p:nvGrpSpPr>
          <p:grpSpPr>
            <a:xfrm>
              <a:off x="390613" y="1227597"/>
              <a:ext cx="5299973" cy="3851217"/>
              <a:chOff x="390613" y="1227597"/>
              <a:chExt cx="5299973" cy="3851217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2687644A-12BF-078A-F1CA-D8830CB188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48628" y="3962494"/>
                <a:ext cx="983944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DEA74C6-E843-91F8-43E4-60A5CA8EE5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48628" y="3096482"/>
                <a:ext cx="983944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322D7B7-4899-D759-31BF-6305557516AD}"/>
                  </a:ext>
                </a:extLst>
              </p:cNvPr>
              <p:cNvSpPr/>
              <p:nvPr/>
            </p:nvSpPr>
            <p:spPr>
              <a:xfrm>
                <a:off x="390613" y="1790947"/>
                <a:ext cx="5299973" cy="4527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X (Features) – 53 Columns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4B36889-BA89-41E1-4C74-01E345EF3D93}"/>
                  </a:ext>
                </a:extLst>
              </p:cNvPr>
              <p:cNvSpPr txBox="1"/>
              <p:nvPr/>
            </p:nvSpPr>
            <p:spPr>
              <a:xfrm>
                <a:off x="580378" y="1227597"/>
                <a:ext cx="492118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u="sn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/>
                    <a:ea typeface="+mj-ea"/>
                    <a:cs typeface="Arial"/>
                  </a:rPr>
                  <a:t>Hitters (2008-2022) – 14.3k Rows  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36DC0BA-6883-ED38-2BF3-C71508ACD251}"/>
                  </a:ext>
                </a:extLst>
              </p:cNvPr>
              <p:cNvSpPr/>
              <p:nvPr/>
            </p:nvSpPr>
            <p:spPr>
              <a:xfrm>
                <a:off x="390614" y="2777548"/>
                <a:ext cx="2423607" cy="637869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Home Runs (HR)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7A376E0-B3EE-2979-2295-167A9B1B8DC6}"/>
                  </a:ext>
                </a:extLst>
              </p:cNvPr>
              <p:cNvCxnSpPr>
                <a:cxnSpLocks/>
                <a:stCxn id="6" idx="2"/>
              </p:cNvCxnSpPr>
              <p:nvPr/>
            </p:nvCxnSpPr>
            <p:spPr>
              <a:xfrm flipH="1">
                <a:off x="3040599" y="2243708"/>
                <a:ext cx="1" cy="218624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F31F734-C36D-C68A-3B45-6BA1033CBA57}"/>
                  </a:ext>
                </a:extLst>
              </p:cNvPr>
              <p:cNvSpPr/>
              <p:nvPr/>
            </p:nvSpPr>
            <p:spPr>
              <a:xfrm>
                <a:off x="3266979" y="2777548"/>
                <a:ext cx="2423607" cy="637869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Runs (R)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49D4CC1-4357-A707-D856-394997103E25}"/>
                  </a:ext>
                </a:extLst>
              </p:cNvPr>
              <p:cNvSpPr/>
              <p:nvPr/>
            </p:nvSpPr>
            <p:spPr>
              <a:xfrm>
                <a:off x="390613" y="3645532"/>
                <a:ext cx="2423607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3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Runs Batted In (RBI)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55B195B-E044-92EA-5B10-2CBB95CB50BA}"/>
                  </a:ext>
                </a:extLst>
              </p:cNvPr>
              <p:cNvSpPr/>
              <p:nvPr/>
            </p:nvSpPr>
            <p:spPr>
              <a:xfrm>
                <a:off x="3266979" y="3645532"/>
                <a:ext cx="2423607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4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Stolen Bases (SB)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DB2F0B5-4A31-821B-56C7-CCAE8B424D71}"/>
                  </a:ext>
                </a:extLst>
              </p:cNvPr>
              <p:cNvSpPr/>
              <p:nvPr/>
            </p:nvSpPr>
            <p:spPr>
              <a:xfrm>
                <a:off x="1828796" y="4436431"/>
                <a:ext cx="2423607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5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Batting Average (AVG)</a:t>
                </a:r>
              </a:p>
            </p:txBody>
          </p: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7EBDB8-4189-2312-C99A-AF7512D901B2}"/>
                </a:ext>
              </a:extLst>
            </p:cNvPr>
            <p:cNvSpPr/>
            <p:nvPr/>
          </p:nvSpPr>
          <p:spPr>
            <a:xfrm>
              <a:off x="3187083" y="3429000"/>
              <a:ext cx="2639625" cy="1007431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A0F2F12-7BC4-BDED-1461-C5CA9AA1FA62}"/>
              </a:ext>
            </a:extLst>
          </p:cNvPr>
          <p:cNvGrpSpPr/>
          <p:nvPr/>
        </p:nvGrpSpPr>
        <p:grpSpPr>
          <a:xfrm>
            <a:off x="5980593" y="1227597"/>
            <a:ext cx="5530787" cy="3851217"/>
            <a:chOff x="5980593" y="1227597"/>
            <a:chExt cx="5530787" cy="385121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0AA8F34-0807-0284-4B06-77F58FC60A5B}"/>
                </a:ext>
              </a:extLst>
            </p:cNvPr>
            <p:cNvGrpSpPr/>
            <p:nvPr/>
          </p:nvGrpSpPr>
          <p:grpSpPr>
            <a:xfrm>
              <a:off x="5980593" y="1227597"/>
              <a:ext cx="5530787" cy="3851217"/>
              <a:chOff x="275206" y="1227597"/>
              <a:chExt cx="5530787" cy="3851217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A46E67B1-8046-AE49-3375-0BEC4F659A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48628" y="3962494"/>
                <a:ext cx="983944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A76AAA7-565F-B8B1-A132-75E85D619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48628" y="3096482"/>
                <a:ext cx="983944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9D0038F-BFEB-AE53-B0F0-9C2F6A4A254C}"/>
                  </a:ext>
                </a:extLst>
              </p:cNvPr>
              <p:cNvSpPr/>
              <p:nvPr/>
            </p:nvSpPr>
            <p:spPr>
              <a:xfrm>
                <a:off x="390613" y="1790947"/>
                <a:ext cx="5299973" cy="4527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X (Features) – 59 Columns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30BBBD4-BB53-1EE2-FB70-B88757CF3577}"/>
                  </a:ext>
                </a:extLst>
              </p:cNvPr>
              <p:cNvSpPr txBox="1"/>
              <p:nvPr/>
            </p:nvSpPr>
            <p:spPr>
              <a:xfrm>
                <a:off x="275206" y="1227597"/>
                <a:ext cx="55307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u="sn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/>
                    <a:ea typeface="+mj-ea"/>
                    <a:cs typeface="Arial"/>
                  </a:rPr>
                  <a:t>Pitchers (2008-2022) – 7.4k Rows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5DBACCE-DB56-3547-156B-CD6EB761D876}"/>
                  </a:ext>
                </a:extLst>
              </p:cNvPr>
              <p:cNvSpPr/>
              <p:nvPr/>
            </p:nvSpPr>
            <p:spPr>
              <a:xfrm>
                <a:off x="390614" y="2777548"/>
                <a:ext cx="2423607" cy="637869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Wins (W)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F3E8854-D6E8-F030-99AD-B33337DC0CFB}"/>
                  </a:ext>
                </a:extLst>
              </p:cNvPr>
              <p:cNvCxnSpPr>
                <a:cxnSpLocks/>
                <a:stCxn id="28" idx="2"/>
              </p:cNvCxnSpPr>
              <p:nvPr/>
            </p:nvCxnSpPr>
            <p:spPr>
              <a:xfrm flipH="1">
                <a:off x="3040599" y="2243708"/>
                <a:ext cx="1" cy="218624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1EE74DB-8730-6438-A12D-FD2612ACD87F}"/>
                  </a:ext>
                </a:extLst>
              </p:cNvPr>
              <p:cNvSpPr/>
              <p:nvPr/>
            </p:nvSpPr>
            <p:spPr>
              <a:xfrm>
                <a:off x="3266979" y="2777548"/>
                <a:ext cx="2423607" cy="637869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Saves (SV)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FC9B626-E3F1-55D6-A978-DDC3FDA0B398}"/>
                  </a:ext>
                </a:extLst>
              </p:cNvPr>
              <p:cNvSpPr/>
              <p:nvPr/>
            </p:nvSpPr>
            <p:spPr>
              <a:xfrm>
                <a:off x="390613" y="3645532"/>
                <a:ext cx="2423607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3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Earned Run Average (ERA)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F1CAB65-1BB7-2FDF-9706-E0FC85029012}"/>
                  </a:ext>
                </a:extLst>
              </p:cNvPr>
              <p:cNvSpPr/>
              <p:nvPr/>
            </p:nvSpPr>
            <p:spPr>
              <a:xfrm>
                <a:off x="3266979" y="3645532"/>
                <a:ext cx="2423607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4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Strikeouts (SO)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568CC41-E082-DAD4-97F9-1F19A1801444}"/>
                  </a:ext>
                </a:extLst>
              </p:cNvPr>
              <p:cNvSpPr/>
              <p:nvPr/>
            </p:nvSpPr>
            <p:spPr>
              <a:xfrm>
                <a:off x="1720785" y="4436431"/>
                <a:ext cx="2639625" cy="64238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</a:t>
                </a:r>
                <a:r>
                  <a:rPr lang="en-US" baseline="-25000" dirty="0">
                    <a:latin typeface="Arial" panose="020B0604020202020204" pitchFamily="34" charset="0"/>
                    <a:cs typeface="Arial" panose="020B0604020202020204" pitchFamily="34" charset="0"/>
                  </a:rPr>
                  <a:t>5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– Walks + Hits per Inning Pitched (WHIP)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3A3CBBC-3A4F-DCDB-86C8-9CD2660A00DF}"/>
                </a:ext>
              </a:extLst>
            </p:cNvPr>
            <p:cNvSpPr/>
            <p:nvPr/>
          </p:nvSpPr>
          <p:spPr>
            <a:xfrm>
              <a:off x="8864356" y="2573969"/>
              <a:ext cx="2639625" cy="1007431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0042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4406</TotalTime>
  <Words>825</Words>
  <Application>Microsoft Office PowerPoint</Application>
  <PresentationFormat>Widescreen</PresentationFormat>
  <Paragraphs>128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Office Theme</vt:lpstr>
      <vt:lpstr>2_Office Theme</vt:lpstr>
      <vt:lpstr>Fantasy Baseball Projections</vt:lpstr>
      <vt:lpstr>Agenda</vt:lpstr>
      <vt:lpstr>Background</vt:lpstr>
      <vt:lpstr>Background</vt:lpstr>
      <vt:lpstr>Problem Statement</vt:lpstr>
      <vt:lpstr>Prior Research</vt:lpstr>
      <vt:lpstr>Our Data Set – Gathering </vt:lpstr>
      <vt:lpstr>Our Data Set – Preprocessing &amp; Features </vt:lpstr>
      <vt:lpstr>Our Data Set – Targets </vt:lpstr>
      <vt:lpstr>Modeling – Approach </vt:lpstr>
      <vt:lpstr>Modeling – Methodology </vt:lpstr>
      <vt:lpstr>Modeling – Methodology </vt:lpstr>
      <vt:lpstr>Modeling – Methodology </vt:lpstr>
      <vt:lpstr>Results</vt:lpstr>
      <vt:lpstr>Conclusion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Rogers, Carter J</cp:lastModifiedBy>
  <cp:revision>66</cp:revision>
  <dcterms:created xsi:type="dcterms:W3CDTF">2020-03-10T16:22:03Z</dcterms:created>
  <dcterms:modified xsi:type="dcterms:W3CDTF">2023-05-02T22:14:24Z</dcterms:modified>
</cp:coreProperties>
</file>

<file path=docProps/thumbnail.jpeg>
</file>